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7"/>
  </p:notesMasterIdLst>
  <p:sldIdLst>
    <p:sldId id="513" r:id="rId2"/>
    <p:sldId id="1072" r:id="rId3"/>
    <p:sldId id="1073" r:id="rId4"/>
    <p:sldId id="1074" r:id="rId5"/>
    <p:sldId id="1053" r:id="rId6"/>
    <p:sldId id="763" r:id="rId7"/>
    <p:sldId id="1055" r:id="rId8"/>
    <p:sldId id="1056" r:id="rId9"/>
    <p:sldId id="1057" r:id="rId10"/>
    <p:sldId id="876" r:id="rId11"/>
    <p:sldId id="1058" r:id="rId12"/>
    <p:sldId id="759" r:id="rId13"/>
    <p:sldId id="788" r:id="rId14"/>
    <p:sldId id="790" r:id="rId15"/>
    <p:sldId id="927" r:id="rId16"/>
    <p:sldId id="886" r:id="rId17"/>
    <p:sldId id="792" r:id="rId18"/>
    <p:sldId id="881" r:id="rId19"/>
    <p:sldId id="930" r:id="rId20"/>
    <p:sldId id="795" r:id="rId21"/>
    <p:sldId id="812" r:id="rId22"/>
    <p:sldId id="960" r:id="rId23"/>
    <p:sldId id="1067" r:id="rId24"/>
    <p:sldId id="1068" r:id="rId25"/>
    <p:sldId id="808" r:id="rId26"/>
    <p:sldId id="961" r:id="rId27"/>
    <p:sldId id="932" r:id="rId28"/>
    <p:sldId id="1069" r:id="rId29"/>
    <p:sldId id="1070" r:id="rId30"/>
    <p:sldId id="771" r:id="rId31"/>
    <p:sldId id="865" r:id="rId32"/>
    <p:sldId id="934" r:id="rId33"/>
    <p:sldId id="1071" r:id="rId34"/>
    <p:sldId id="935" r:id="rId35"/>
    <p:sldId id="964" r:id="rId36"/>
    <p:sldId id="936" r:id="rId37"/>
    <p:sldId id="937" r:id="rId38"/>
    <p:sldId id="1066" r:id="rId39"/>
    <p:sldId id="939" r:id="rId40"/>
    <p:sldId id="940" r:id="rId41"/>
    <p:sldId id="941" r:id="rId42"/>
    <p:sldId id="946" r:id="rId43"/>
    <p:sldId id="958" r:id="rId44"/>
    <p:sldId id="874" r:id="rId45"/>
    <p:sldId id="291" r:id="rId46"/>
  </p:sldIdLst>
  <p:sldSz cx="9144000" cy="5143500" type="screen16x9"/>
  <p:notesSz cx="6858000" cy="9144000"/>
  <p:custDataLst>
    <p:tags r:id="rId4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9" autoAdjust="0"/>
    <p:restoredTop sz="86211" autoAdjust="0"/>
  </p:normalViewPr>
  <p:slideViewPr>
    <p:cSldViewPr snapToGrid="0" showGuides="1">
      <p:cViewPr varScale="1">
        <p:scale>
          <a:sx n="126" d="100"/>
          <a:sy n="126" d="100"/>
        </p:scale>
        <p:origin x="792" y="11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11/9/2023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‹Nº›</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44</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11</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‹Nº›</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‹Nº›</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5.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11.tiff"/><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4.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17.tif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21.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3.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24.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25.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6.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15: Application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15: Application 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15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 10</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243281791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a:spcBef>
                <a:spcPct val="30000"/>
              </a:spcBef>
              <a:buFont typeface="Arial" panose="020B0604020202020204" pitchFamily="34" charset="0"/>
              <a:buChar char="•"/>
            </a:pPr>
            <a:endParaRPr lang="en-US" dirty="0"/>
          </a:p>
          <a:p>
            <a:pPr>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15: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187391959"/>
              </p:ext>
            </p:extLst>
          </p:nvPr>
        </p:nvGraphicFramePr>
        <p:xfrm>
          <a:off x="455999" y="1147358"/>
          <a:ext cx="8229418" cy="275692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15.1.4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Application, Session, Presentation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15.2.5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Peer-to-Peer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15.3.5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Web and Email Protocols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15.4.5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The nslookup Command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15.4.8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Observe DNS Resolution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15.4.9</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IP Addressing Services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15.5.3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File Sharing Services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a:t>
            </a:r>
          </a:p>
        </p:txBody>
      </p:sp>
      <p:sp>
        <p:nvSpPr>
          <p:cNvPr id="11266" name="Rectangle 34"/>
          <p:cNvSpPr>
            <a:spLocks noGrp="1" noChangeArrowheads="1"/>
          </p:cNvSpPr>
          <p:nvPr>
            <p:ph idx="1"/>
          </p:nvPr>
        </p:nvSpPr>
        <p:spPr>
          <a:xfrm>
            <a:off x="144065" y="798944"/>
            <a:ext cx="8853286" cy="3680459"/>
          </a:xfrm>
        </p:spPr>
        <p:txBody>
          <a:bodyPr/>
          <a:lstStyle/>
          <a:p>
            <a:pPr marL="0" indent="0">
              <a:lnSpc>
                <a:spcPct val="85000"/>
              </a:lnSpc>
              <a:spcBef>
                <a:spcPct val="30000"/>
              </a:spcBef>
              <a:buNone/>
            </a:pPr>
            <a:r>
              <a:rPr lang="en-US" sz="1600" dirty="0"/>
              <a:t>Prior to teaching Module 15,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r>
              <a:rPr lang="en-US" dirty="0"/>
              <a:t>After this Module, the Network Application Communications Exam is available, covering Modules 14-15.</a:t>
            </a:r>
            <a:endParaRPr lang="en-US" sz="1600" dirty="0"/>
          </a:p>
          <a:p>
            <a:pPr marL="0" indent="0">
              <a:lnSpc>
                <a:spcPct val="85000"/>
              </a:lnSpc>
              <a:spcBef>
                <a:spcPct val="30000"/>
              </a:spcBef>
              <a:buNone/>
            </a:pPr>
            <a:r>
              <a:rPr lang="en-US" sz="1600" dirty="0"/>
              <a:t>Topic 15.1</a:t>
            </a:r>
          </a:p>
          <a:p>
            <a:pPr lvl="1">
              <a:lnSpc>
                <a:spcPct val="85000"/>
              </a:lnSpc>
              <a:spcBef>
                <a:spcPct val="30000"/>
              </a:spcBef>
              <a:buFont typeface="Arial" panose="020B0604020202020204" pitchFamily="34" charset="0"/>
              <a:buChar char="•"/>
            </a:pPr>
            <a:r>
              <a:rPr lang="en-US" sz="1600" dirty="0"/>
              <a:t>Ask the students or have a class discussion</a:t>
            </a:r>
          </a:p>
          <a:p>
            <a:pPr lvl="2">
              <a:lnSpc>
                <a:spcPct val="85000"/>
              </a:lnSpc>
              <a:spcBef>
                <a:spcPct val="30000"/>
              </a:spcBef>
              <a:buFont typeface="Arial" panose="020B0604020202020204" pitchFamily="34" charset="0"/>
              <a:buChar char="•"/>
            </a:pPr>
            <a:r>
              <a:rPr lang="en-US" sz="1600" dirty="0"/>
              <a:t>What are some protocols at the application layer of the TCP/IP model?</a:t>
            </a:r>
          </a:p>
          <a:p>
            <a:pPr lvl="2">
              <a:lnSpc>
                <a:spcPct val="85000"/>
              </a:lnSpc>
              <a:spcBef>
                <a:spcPct val="30000"/>
              </a:spcBef>
              <a:buFont typeface="Arial" panose="020B0604020202020204" pitchFamily="34" charset="0"/>
              <a:buChar char="•"/>
            </a:pPr>
            <a:r>
              <a:rPr lang="en-US" sz="1600" dirty="0"/>
              <a:t>Why is the application layer of the TCP/IP model considered to be closest to the end user?</a:t>
            </a:r>
          </a:p>
          <a:p>
            <a:pPr lvl="2">
              <a:lnSpc>
                <a:spcPct val="85000"/>
              </a:lnSpc>
              <a:spcBef>
                <a:spcPct val="30000"/>
              </a:spcBef>
              <a:buFont typeface="Arial" panose="020B0604020202020204" pitchFamily="34" charset="0"/>
              <a:buChar char="•"/>
            </a:pPr>
            <a:r>
              <a:rPr lang="en-US" sz="1600" dirty="0"/>
              <a:t>Why do you think the TCP/IP model combines the application, presentation and session layers into one layer?</a:t>
            </a:r>
          </a:p>
          <a:p>
            <a:pPr>
              <a:lnSpc>
                <a:spcPct val="85000"/>
              </a:lnSpc>
              <a:spcBef>
                <a:spcPct val="30000"/>
              </a:spcBef>
              <a:buFont typeface="Arial" panose="020B0604020202020204" pitchFamily="34" charset="0"/>
              <a:buChar char="•"/>
            </a:pPr>
            <a:endParaRPr lang="en-US" dirty="0"/>
          </a:p>
          <a:p>
            <a:pPr lvl="1">
              <a:lnSpc>
                <a:spcPct val="85000"/>
              </a:lnSpc>
              <a:spcBef>
                <a:spcPct val="30000"/>
              </a:spcBef>
              <a:buFont typeface="Arial" panose="020B0604020202020204" pitchFamily="34" charset="0"/>
              <a:buChar char="•"/>
            </a:pPr>
            <a:endParaRPr lang="en-US" dirty="0"/>
          </a:p>
          <a:p>
            <a:pPr eaLnBrk="1" hangingPunct="1">
              <a:lnSpc>
                <a:spcPct val="85000"/>
              </a:lnSpc>
              <a:spcBef>
                <a:spcPct val="30000"/>
              </a:spcBef>
              <a:buFont typeface="Arial" panose="020B0604020202020204" pitchFamily="34" charset="0"/>
              <a:buChar char="•"/>
            </a:pPr>
            <a:endParaRPr lang="en-US" dirty="0"/>
          </a:p>
          <a:p>
            <a:pPr marL="630238" lvl="2" indent="-214313">
              <a:buFont typeface="Arial" panose="020B0604020202020204" pitchFamily="34" charset="0"/>
              <a:buChar char="•"/>
            </a:pPr>
            <a:endParaRPr lang="en-US" sz="1200" dirty="0"/>
          </a:p>
          <a:p>
            <a:pPr marL="701675" lvl="2" indent="-285750">
              <a:buFont typeface="Arial" panose="020B0604020202020204" pitchFamily="34" charset="0"/>
              <a:buChar char="•"/>
            </a:pPr>
            <a:endParaRPr lang="en-US" sz="1500" dirty="0"/>
          </a:p>
          <a:p>
            <a:pPr eaLnBrk="1" hangingPunct="1">
              <a:lnSpc>
                <a:spcPct val="85000"/>
              </a:lnSpc>
              <a:spcBef>
                <a:spcPct val="30000"/>
              </a:spcBef>
              <a:buFont typeface="Arial" panose="020B0604020202020204" pitchFamily="34" charset="0"/>
              <a:buChar char="•"/>
            </a:pPr>
            <a:endParaRPr lang="en-US" b="1" dirty="0">
              <a:solidFill>
                <a:srgbClr val="FF0000"/>
              </a:solidFill>
            </a:endParaRPr>
          </a:p>
          <a:p>
            <a:pPr eaLnBrk="1" hangingPunct="1">
              <a:lnSpc>
                <a:spcPct val="85000"/>
              </a:lnSpc>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Topic 15.2</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What are some advantages/disadvantages of using a peer-to-peer network?</a:t>
            </a:r>
          </a:p>
          <a:p>
            <a:pPr lvl="2">
              <a:lnSpc>
                <a:spcPct val="85000"/>
              </a:lnSpc>
              <a:spcBef>
                <a:spcPct val="30000"/>
              </a:spcBef>
            </a:pPr>
            <a:r>
              <a:rPr lang="en-US" sz="1600" dirty="0"/>
              <a:t>Has anyone ever used a peer-to-peer network?</a:t>
            </a:r>
          </a:p>
          <a:p>
            <a:pPr lvl="2">
              <a:lnSpc>
                <a:spcPct val="85000"/>
              </a:lnSpc>
              <a:spcBef>
                <a:spcPct val="30000"/>
              </a:spcBef>
            </a:pPr>
            <a:r>
              <a:rPr lang="en-US" sz="1600" dirty="0"/>
              <a:t>Is anyone familiar with or heard about any of the peer-to-peer applications (BitTorrent, Direct Connect, eDonkey etc.)?</a:t>
            </a:r>
          </a:p>
          <a:p>
            <a:pPr marL="261937" lvl="2" indent="0">
              <a:lnSpc>
                <a:spcPct val="85000"/>
              </a:lnSpc>
              <a:spcBef>
                <a:spcPct val="30000"/>
              </a:spcBef>
              <a:buNone/>
            </a:pPr>
            <a:endParaRPr lang="en-US" sz="1600" dirty="0"/>
          </a:p>
          <a:p>
            <a:pPr marL="0" indent="0">
              <a:lnSpc>
                <a:spcPct val="85000"/>
              </a:lnSpc>
              <a:spcBef>
                <a:spcPct val="30000"/>
              </a:spcBef>
              <a:buNone/>
            </a:pPr>
            <a:r>
              <a:rPr lang="en-US" sz="1600" dirty="0"/>
              <a:t>Topic 15.3</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is HTTPS recommended over HTTP on websites such as banks or online stores?</a:t>
            </a:r>
          </a:p>
          <a:p>
            <a:pPr lvl="2">
              <a:lnSpc>
                <a:spcPct val="85000"/>
              </a:lnSpc>
              <a:spcBef>
                <a:spcPct val="30000"/>
              </a:spcBef>
            </a:pPr>
            <a:r>
              <a:rPr lang="en-US" sz="1600" dirty="0"/>
              <a:t>What are the three common HTTP message types?</a:t>
            </a:r>
          </a:p>
          <a:p>
            <a:pPr lvl="2">
              <a:lnSpc>
                <a:spcPct val="85000"/>
              </a:lnSpc>
              <a:spcBef>
                <a:spcPct val="30000"/>
              </a:spcBef>
            </a:pPr>
            <a:r>
              <a:rPr lang="en-US" sz="1600" dirty="0"/>
              <a:t>What is the difference between POP3 and IMAP?</a:t>
            </a:r>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15: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sz="1600" dirty="0"/>
              <a:t>Topic 15.4</a:t>
            </a:r>
          </a:p>
          <a:p>
            <a:pPr lvl="1">
              <a:lnSpc>
                <a:spcPct val="85000"/>
              </a:lnSpc>
              <a:spcBef>
                <a:spcPct val="30000"/>
              </a:spcBef>
            </a:pPr>
            <a:r>
              <a:rPr lang="en-US" sz="1600" dirty="0"/>
              <a:t>Ask the students or have a class discussion</a:t>
            </a:r>
          </a:p>
          <a:p>
            <a:pPr lvl="2" algn="thaiDist">
              <a:lnSpc>
                <a:spcPct val="85000"/>
              </a:lnSpc>
              <a:spcBef>
                <a:spcPct val="30000"/>
              </a:spcBef>
            </a:pPr>
            <a:r>
              <a:rPr lang="en-US" sz="1600" dirty="0"/>
              <a:t>Draw a DNS hierarchy example on the board and walkthrough the DNS name resolution process.</a:t>
            </a:r>
          </a:p>
          <a:p>
            <a:pPr lvl="2" algn="thaiDist">
              <a:lnSpc>
                <a:spcPct val="85000"/>
              </a:lnSpc>
              <a:spcBef>
                <a:spcPct val="30000"/>
              </a:spcBef>
            </a:pPr>
            <a:r>
              <a:rPr lang="en-US" sz="1600" dirty="0"/>
              <a:t>If available, show the class an example of how to perform an nslookup on various domain names. </a:t>
            </a:r>
          </a:p>
          <a:p>
            <a:pPr lvl="2" algn="thaiDist">
              <a:lnSpc>
                <a:spcPct val="85000"/>
              </a:lnSpc>
              <a:spcBef>
                <a:spcPct val="30000"/>
              </a:spcBef>
            </a:pPr>
            <a:r>
              <a:rPr lang="en-US" sz="1600" dirty="0"/>
              <a:t>Why is it recommended to use DHCP on larger networks?</a:t>
            </a:r>
          </a:p>
          <a:p>
            <a:pPr lvl="2" algn="thaiDist">
              <a:lnSpc>
                <a:spcPct val="85000"/>
              </a:lnSpc>
              <a:spcBef>
                <a:spcPct val="30000"/>
              </a:spcBef>
            </a:pPr>
            <a:endParaRPr lang="en-US" sz="1600" dirty="0"/>
          </a:p>
          <a:p>
            <a:pPr marL="0" indent="0">
              <a:lnSpc>
                <a:spcPct val="85000"/>
              </a:lnSpc>
              <a:spcBef>
                <a:spcPct val="30000"/>
              </a:spcBef>
              <a:buNone/>
            </a:pPr>
            <a:r>
              <a:rPr lang="en-US" sz="1600" dirty="0"/>
              <a:t>Topic 15.5</a:t>
            </a:r>
          </a:p>
          <a:p>
            <a:pPr lvl="1">
              <a:lnSpc>
                <a:spcPct val="85000"/>
              </a:lnSpc>
              <a:spcBef>
                <a:spcPct val="30000"/>
              </a:spcBef>
            </a:pPr>
            <a:r>
              <a:rPr lang="en-US" sz="1600" dirty="0"/>
              <a:t>Ask the students or have a class discussion</a:t>
            </a:r>
          </a:p>
          <a:p>
            <a:pPr lvl="2">
              <a:lnSpc>
                <a:spcPct val="85000"/>
              </a:lnSpc>
              <a:spcBef>
                <a:spcPct val="30000"/>
              </a:spcBef>
            </a:pPr>
            <a:r>
              <a:rPr lang="en-US" sz="1600" dirty="0"/>
              <a:t>Why does a client establish two connections to an FTP server?</a:t>
            </a:r>
          </a:p>
          <a:p>
            <a:pPr lvl="2">
              <a:lnSpc>
                <a:spcPct val="85000"/>
              </a:lnSpc>
              <a:spcBef>
                <a:spcPct val="30000"/>
              </a:spcBef>
            </a:pPr>
            <a:r>
              <a:rPr lang="en-US" sz="1600" dirty="0"/>
              <a:t>What are the differences between FTP and Server Message Block (SMB)?</a:t>
            </a:r>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8403</TotalTime>
  <Words>4509</Words>
  <Application>Microsoft Office PowerPoint</Application>
  <PresentationFormat>Presentación en pantalla (16:9)</PresentationFormat>
  <Paragraphs>509</Paragraphs>
  <Slides>45</Slides>
  <Notes>43</Notes>
  <HiddenSlides>9</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45</vt:i4>
      </vt:variant>
    </vt:vector>
  </HeadingPairs>
  <TitlesOfParts>
    <vt:vector size="50" baseType="lpstr">
      <vt:lpstr>Arial</vt:lpstr>
      <vt:lpstr>Calibri</vt:lpstr>
      <vt:lpstr>CiscoSans ExtraLight</vt:lpstr>
      <vt:lpstr>Wingdings</vt:lpstr>
      <vt:lpstr>Default Theme</vt:lpstr>
      <vt:lpstr>Module 15: Application Layer</vt:lpstr>
      <vt:lpstr>Instructor Materials – Module 15 Planning Guide</vt:lpstr>
      <vt:lpstr>What to Expect in this Module</vt:lpstr>
      <vt:lpstr>What to Expect in this Module (Cont.)</vt:lpstr>
      <vt:lpstr>Check Your Understanding</vt:lpstr>
      <vt:lpstr>Module 15: Activities</vt:lpstr>
      <vt:lpstr>Module 15: Best Practices</vt:lpstr>
      <vt:lpstr>Module 15: Best Practices (Cont.) </vt:lpstr>
      <vt:lpstr>Module 15: Best Practices (Cont.) </vt:lpstr>
      <vt:lpstr>Module 15: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Dennis Donis</cp:lastModifiedBy>
  <cp:revision>293</cp:revision>
  <dcterms:created xsi:type="dcterms:W3CDTF">2019-10-18T06:21:22Z</dcterms:created>
  <dcterms:modified xsi:type="dcterms:W3CDTF">2023-11-09T18:55:41Z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